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0"/>
  </p:notesMasterIdLst>
  <p:sldIdLst>
    <p:sldId id="256" r:id="rId2"/>
    <p:sldId id="304" r:id="rId3"/>
    <p:sldId id="303" r:id="rId4"/>
    <p:sldId id="310" r:id="rId5"/>
    <p:sldId id="257" r:id="rId6"/>
    <p:sldId id="286" r:id="rId7"/>
    <p:sldId id="272" r:id="rId8"/>
    <p:sldId id="275" r:id="rId9"/>
    <p:sldId id="273" r:id="rId10"/>
    <p:sldId id="280" r:id="rId11"/>
    <p:sldId id="274" r:id="rId12"/>
    <p:sldId id="305" r:id="rId13"/>
    <p:sldId id="258" r:id="rId14"/>
    <p:sldId id="302" r:id="rId15"/>
    <p:sldId id="306" r:id="rId16"/>
    <p:sldId id="277" r:id="rId17"/>
    <p:sldId id="291" r:id="rId18"/>
    <p:sldId id="309" r:id="rId19"/>
    <p:sldId id="292" r:id="rId20"/>
    <p:sldId id="290" r:id="rId21"/>
    <p:sldId id="308" r:id="rId22"/>
    <p:sldId id="312" r:id="rId23"/>
    <p:sldId id="307" r:id="rId24"/>
    <p:sldId id="279" r:id="rId25"/>
    <p:sldId id="281" r:id="rId26"/>
    <p:sldId id="31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0C514-79BA-42DB-91E2-0AB5F1864B5B}">
          <p14:sldIdLst>
            <p14:sldId id="256"/>
            <p14:sldId id="304"/>
            <p14:sldId id="303"/>
            <p14:sldId id="310"/>
            <p14:sldId id="257"/>
            <p14:sldId id="286"/>
            <p14:sldId id="272"/>
            <p14:sldId id="275"/>
            <p14:sldId id="273"/>
            <p14:sldId id="280"/>
            <p14:sldId id="274"/>
            <p14:sldId id="305"/>
            <p14:sldId id="258"/>
            <p14:sldId id="302"/>
            <p14:sldId id="306"/>
            <p14:sldId id="277"/>
            <p14:sldId id="291"/>
            <p14:sldId id="309"/>
            <p14:sldId id="292"/>
            <p14:sldId id="290"/>
            <p14:sldId id="308"/>
            <p14:sldId id="312"/>
            <p14:sldId id="307"/>
            <p14:sldId id="279"/>
            <p14:sldId id="281"/>
            <p14:sldId id="31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vin Sung" initials="KS" lastIdx="1" clrIdx="0">
    <p:extLst>
      <p:ext uri="{19B8F6BF-5375-455C-9EA6-DF929625EA0E}">
        <p15:presenceInfo xmlns:p15="http://schemas.microsoft.com/office/powerpoint/2012/main" userId="Kelvin 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92" autoAdjust="0"/>
  </p:normalViewPr>
  <p:slideViewPr>
    <p:cSldViewPr>
      <p:cViewPr varScale="1">
        <p:scale>
          <a:sx n="129" d="100"/>
          <a:sy n="129" d="100"/>
        </p:scale>
        <p:origin x="144" y="4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FD48-7BBA-4787-8980-5DFB65E0734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80D0-0163-4942-8F25-71DA65E50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Grade from past years: A+ &gt; 95,   A 90-95, B&gt;80, VERY seldom anyone gets a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5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1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how to ask question: Type I question and write “Q”</a:t>
            </a:r>
          </a:p>
          <a:p>
            <a:endParaRPr lang="en-US" dirty="0"/>
          </a:p>
          <a:p>
            <a:r>
              <a:rPr lang="zh-CN" altLang="en-US" dirty="0"/>
              <a:t>我的问题是怎么推出 </a:t>
            </a:r>
            <a:r>
              <a:rPr lang="en-US" altLang="zh-CN" dirty="0"/>
              <a:t>annotate?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8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Learn how to annotate</a:t>
            </a:r>
            <a:r>
              <a:rPr lang="en-US" dirty="0"/>
              <a:t>: put a dot or circle your school, or write your school if not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Why, Language, Background </a:t>
            </a:r>
            <a:r>
              <a:rPr lang="en-US" dirty="0"/>
              <a:t>polls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Programming Languages </a:t>
            </a:r>
            <a:r>
              <a:rPr lang="en-US" dirty="0"/>
              <a:t>poll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 </a:t>
            </a:r>
            <a:r>
              <a:rPr lang="en-US" b="0" dirty="0"/>
              <a:t>poll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only: because of time limit. Learning in steps, learn the tools, know how to build, understand the challenges, then, increase the tool complexities to 3D, so, next class.</a:t>
            </a:r>
          </a:p>
          <a:p>
            <a:endParaRPr lang="en-US" dirty="0"/>
          </a:p>
          <a:p>
            <a:r>
              <a:rPr lang="en-US" dirty="0"/>
              <a:t>Games: subjectivity, an Art for others, TESTs + Feedback   (Engaging your players in activities)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w.edu/crcs/projec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Kelvin Sung, </a:t>
            </a:r>
            <a:r>
              <a:rPr lang="zh-TW" altLang="en-US" dirty="0"/>
              <a:t>宋賢清</a:t>
            </a:r>
            <a:endParaRPr lang="en-US" dirty="0"/>
          </a:p>
          <a:p>
            <a:r>
              <a:rPr lang="en-US" dirty="0"/>
              <a:t>Computing and Software Systems</a:t>
            </a:r>
          </a:p>
          <a:p>
            <a:r>
              <a:rPr lang="en-US" dirty="0"/>
              <a:t>University of Washington Bothell</a:t>
            </a:r>
          </a:p>
          <a:p>
            <a:r>
              <a:rPr lang="en-US" dirty="0"/>
              <a:t>Summer 2025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Fun: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2D 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8875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background: my expectations/Hope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 </a:t>
            </a:r>
            <a:r>
              <a:rPr lang="en-US" dirty="0">
                <a:solidFill>
                  <a:srgbClr val="FFFF00"/>
                </a:solidFill>
              </a:rPr>
              <a:t>… one of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C++    C#    Java    Python</a:t>
            </a:r>
            <a:endParaRPr lang="en-US" dirty="0"/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YES</a:t>
            </a:r>
            <a:r>
              <a:rPr lang="en-US" dirty="0"/>
              <a:t>: Object Oriented Programming and Data structures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r>
              <a:rPr lang="en-US" dirty="0"/>
              <a:t>: Operating Systems? </a:t>
            </a:r>
          </a:p>
          <a:p>
            <a:r>
              <a:rPr lang="en-US" dirty="0"/>
              <a:t>GUI and Computer Graphics?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endParaRPr lang="en-US" dirty="0"/>
          </a:p>
          <a:p>
            <a:pPr marL="342900" lvl="1" indent="-342900"/>
            <a:r>
              <a:rPr lang="en-US" b="1" dirty="0">
                <a:solidFill>
                  <a:srgbClr val="FFFF00"/>
                </a:solidFill>
              </a:rPr>
              <a:t>LET ME KNOW if you have very different background for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altLang="zh-TW" dirty="0"/>
              <a:t>Kelvin Sung, Shandong-ese from Taiwan province	</a:t>
            </a:r>
            <a:r>
              <a:rPr lang="zh-TW" altLang="en-US" dirty="0"/>
              <a:t>宋賢清</a:t>
            </a:r>
            <a:r>
              <a:rPr lang="en-US" altLang="zh-TW" dirty="0"/>
              <a:t>, </a:t>
            </a:r>
            <a:r>
              <a:rPr lang="zh-TW" altLang="en-US" dirty="0"/>
              <a:t>台灣省山東青島人，</a:t>
            </a:r>
            <a:endParaRPr lang="en-US" altLang="zh-TW" dirty="0"/>
          </a:p>
          <a:p>
            <a:pPr lvl="1"/>
            <a:r>
              <a:rPr lang="en-US" altLang="zh-TW" dirty="0"/>
              <a:t>Born in Taiwan, been back to Shandong … 	</a:t>
            </a:r>
            <a:r>
              <a:rPr lang="zh-TW" altLang="en-US" dirty="0"/>
              <a:t>台灣出生，到過山東，沒去過青島 </a:t>
            </a:r>
            <a:endParaRPr lang="en-US" dirty="0"/>
          </a:p>
          <a:p>
            <a:pPr lvl="1"/>
            <a:r>
              <a:rPr lang="en-US" altLang="zh-TW" dirty="0"/>
              <a:t>Grew up in Singapore (since I was 6)	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在新加坡长大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/>
              <a:t>Education: in the US since 16</a:t>
            </a:r>
          </a:p>
          <a:p>
            <a:pPr lvl="1"/>
            <a:r>
              <a:rPr lang="en-US" altLang="zh-TW" dirty="0"/>
              <a:t>BS in EE: University of Wisconsin-Madison</a:t>
            </a:r>
          </a:p>
          <a:p>
            <a:pPr lvl="1"/>
            <a:r>
              <a:rPr lang="en-US" altLang="zh-TW" dirty="0"/>
              <a:t>MS, PHD in CS: University of Illinois at Urbana-Champaign</a:t>
            </a:r>
          </a:p>
          <a:p>
            <a:r>
              <a:rPr lang="en-US" altLang="zh-TW" dirty="0"/>
              <a:t>Experience and </a:t>
            </a:r>
            <a:r>
              <a:rPr lang="en-US" altLang="zh-TW" dirty="0">
                <a:hlinkClick r:id="rId3"/>
              </a:rPr>
              <a:t>Areas of Research</a:t>
            </a:r>
            <a:endParaRPr lang="en-US" altLang="zh-TW" dirty="0"/>
          </a:p>
          <a:p>
            <a:pPr lvl="1"/>
            <a:r>
              <a:rPr lang="en-US" altLang="zh-TW" dirty="0"/>
              <a:t>Computer graphics: image synthesis</a:t>
            </a:r>
          </a:p>
          <a:p>
            <a:pPr lvl="2"/>
            <a:r>
              <a:rPr lang="en-US" altLang="zh-TW" dirty="0"/>
              <a:t>Maya Renderer: one of the chief designers</a:t>
            </a:r>
          </a:p>
          <a:p>
            <a:pPr lvl="1"/>
            <a:r>
              <a:rPr lang="en-US" altLang="zh-TW" dirty="0"/>
              <a:t>More recently: Video games for non-entertainment purposes, remote AR/VR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0276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DF5-7787-4A07-B490-BDDD6C7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 and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F839-B02B-492A-A58F-D84BAAE72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Your motivations match the goals of this class</a:t>
            </a:r>
          </a:p>
          <a:p>
            <a:pPr lvl="1"/>
            <a:r>
              <a:rPr lang="en-US" dirty="0"/>
              <a:t>Learn/apply knowledge</a:t>
            </a:r>
          </a:p>
          <a:p>
            <a:pPr lvl="1"/>
            <a:r>
              <a:rPr lang="en-US" dirty="0"/>
              <a:t>Teaching and Learning from a different culture</a:t>
            </a:r>
          </a:p>
          <a:p>
            <a:pPr lvl="1"/>
            <a:r>
              <a:rPr lang="en-US" dirty="0"/>
              <a:t>Fun</a:t>
            </a:r>
          </a:p>
          <a:p>
            <a:r>
              <a:rPr lang="en-US" dirty="0"/>
              <a:t>You have proper backgrounds</a:t>
            </a:r>
          </a:p>
          <a:p>
            <a:pPr lvl="1"/>
            <a:r>
              <a:rPr lang="en-US" dirty="0"/>
              <a:t>Programming languages, technical background (OO + data structures)</a:t>
            </a:r>
          </a:p>
          <a:p>
            <a:r>
              <a:rPr lang="en-US" dirty="0"/>
              <a:t>You know a little about who I 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We are well-positioned to begin!</a:t>
            </a:r>
          </a:p>
        </p:txBody>
      </p:sp>
    </p:spTree>
    <p:extLst>
      <p:ext uri="{BB962C8B-B14F-4D97-AF65-F5344CB8AC3E}">
        <p14:creationId xmlns:p14="http://schemas.microsoft.com/office/powerpoint/2010/main" val="216534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class: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Videogame Development</a:t>
            </a:r>
          </a:p>
          <a:p>
            <a:pPr lvl="1"/>
            <a:r>
              <a:rPr lang="en-US" dirty="0"/>
              <a:t>Why limit to 2D? </a:t>
            </a:r>
          </a:p>
          <a:p>
            <a:r>
              <a:rPr lang="en-US" dirty="0"/>
              <a:t>What is the difference between building a game and other software systems?</a:t>
            </a:r>
          </a:p>
          <a:p>
            <a:r>
              <a:rPr lang="en-US" dirty="0"/>
              <a:t>We will learn …</a:t>
            </a:r>
          </a:p>
          <a:p>
            <a:pPr lvl="1"/>
            <a:r>
              <a:rPr lang="en-US" dirty="0"/>
              <a:t>The fundamental tool for building a videogame: the game engine</a:t>
            </a:r>
          </a:p>
          <a:p>
            <a:pPr lvl="2"/>
            <a:r>
              <a:rPr lang="en-US" dirty="0"/>
              <a:t>Conceptual and programming model of a game engine and game objects</a:t>
            </a:r>
          </a:p>
          <a:p>
            <a:pPr lvl="1"/>
            <a:r>
              <a:rPr lang="en-US" dirty="0"/>
              <a:t>Essentials of videogames</a:t>
            </a:r>
          </a:p>
          <a:p>
            <a:pPr lvl="2"/>
            <a:r>
              <a:rPr lang="en-US" dirty="0"/>
              <a:t>Fun, the world, UI, behavior, interaction (rigid bodies), effects (illumination, particle systems)</a:t>
            </a:r>
          </a:p>
          <a:p>
            <a:pPr lvl="1"/>
            <a:r>
              <a:rPr lang="en-US" dirty="0"/>
              <a:t>Fundamentals of building a game</a:t>
            </a:r>
          </a:p>
          <a:p>
            <a:pPr lvl="2"/>
            <a:r>
              <a:rPr lang="en-US" dirty="0"/>
              <a:t>Presentation of idea, prototypes to demo feasibility, vertical slice to sell the idea, and, PLAY TESTS</a:t>
            </a:r>
          </a:p>
          <a:p>
            <a:pPr lvl="1"/>
            <a:r>
              <a:rPr lang="en-US" dirty="0"/>
              <a:t>Build a game!</a:t>
            </a:r>
          </a:p>
        </p:txBody>
      </p:sp>
    </p:spTree>
    <p:extLst>
      <p:ext uri="{BB962C8B-B14F-4D97-AF65-F5344CB8AC3E}">
        <p14:creationId xmlns:p14="http://schemas.microsoft.com/office/powerpoint/2010/main" val="3801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</p:spTree>
    <p:extLst>
      <p:ext uri="{BB962C8B-B14F-4D97-AF65-F5344CB8AC3E}">
        <p14:creationId xmlns:p14="http://schemas.microsoft.com/office/powerpoint/2010/main" val="3987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DDFDD7-9BC6-4918-A4F7-247A368604D7}"/>
              </a:ext>
            </a:extLst>
          </p:cNvPr>
          <p:cNvSpPr txBox="1">
            <a:spLocks/>
          </p:cNvSpPr>
          <p:nvPr/>
        </p:nvSpPr>
        <p:spPr>
          <a:xfrm>
            <a:off x="5715000" y="1524000"/>
            <a:ext cx="5105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My style</a:t>
            </a:r>
          </a:p>
          <a:p>
            <a:pPr lvl="1"/>
            <a:r>
              <a:rPr lang="en-US" sz="1800" dirty="0"/>
              <a:t>Fast pace</a:t>
            </a:r>
          </a:p>
          <a:p>
            <a:pPr lvl="1"/>
            <a:r>
              <a:rPr lang="en-US" sz="1800" dirty="0"/>
              <a:t>Passionate</a:t>
            </a:r>
          </a:p>
          <a:p>
            <a:pPr lvl="1"/>
            <a:r>
              <a:rPr lang="en-US" sz="1800" dirty="0"/>
              <a:t>Work hard with everyone in class</a:t>
            </a:r>
          </a:p>
          <a:p>
            <a:r>
              <a:rPr lang="en-US" sz="1800" dirty="0"/>
              <a:t>You want to decide, if </a:t>
            </a:r>
          </a:p>
          <a:p>
            <a:pPr lvl="1"/>
            <a:r>
              <a:rPr lang="en-US" sz="1800" dirty="0"/>
              <a:t>you want to learn with me, or </a:t>
            </a:r>
          </a:p>
          <a:p>
            <a:pPr lvl="1"/>
            <a:r>
              <a:rPr lang="en-US" sz="1800" dirty="0"/>
              <a:t>You are able to learn from me</a:t>
            </a:r>
          </a:p>
        </p:txBody>
      </p:sp>
    </p:spTree>
    <p:extLst>
      <p:ext uri="{BB962C8B-B14F-4D97-AF65-F5344CB8AC3E}">
        <p14:creationId xmlns:p14="http://schemas.microsoft.com/office/powerpoint/2010/main" val="185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(25</a:t>
            </a:r>
            <a:r>
              <a:rPr lang="en-US" baseline="30000" dirty="0"/>
              <a:t>th</a:t>
            </a:r>
            <a:r>
              <a:rPr lang="en-US" dirty="0"/>
              <a:t> May): Game Engine and Game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</a:t>
            </a:r>
            <a:r>
              <a:rPr lang="en-US" dirty="0"/>
              <a:t>: Intro + Environment + Game Engine + a little about Programming Model</a:t>
            </a:r>
          </a:p>
          <a:p>
            <a:r>
              <a:rPr lang="en-US" dirty="0"/>
              <a:t>Assignment: due 11pm on </a:t>
            </a:r>
            <a:r>
              <a:rPr lang="en-US" altLang="zh-CN" dirty="0"/>
              <a:t>Tuesday</a:t>
            </a:r>
            <a:r>
              <a:rPr lang="en-US" dirty="0"/>
              <a:t> 27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Short Quiz: </a:t>
            </a:r>
            <a:r>
              <a:rPr lang="en-US" dirty="0"/>
              <a:t>on the Game Engine (should take 10-20 minutes)</a:t>
            </a:r>
          </a:p>
          <a:p>
            <a:pPr lvl="2"/>
            <a:r>
              <a:rPr lang="en-US" dirty="0"/>
              <a:t>Quiz on Canvas to be open after today’s class.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Small Coding Exercise: </a:t>
            </a:r>
            <a:r>
              <a:rPr lang="en-US" dirty="0"/>
              <a:t>Exercise 1 (should take about an hour) </a:t>
            </a:r>
          </a:p>
          <a:p>
            <a:pPr lvl="2"/>
            <a:r>
              <a:rPr lang="en-US" dirty="0"/>
              <a:t>Submit to Canvas</a:t>
            </a:r>
          </a:p>
          <a:p>
            <a:pPr lvl="2"/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Submit: EXE build + Source Code</a:t>
            </a:r>
            <a:endParaRPr lang="en-US" dirty="0"/>
          </a:p>
          <a:p>
            <a:r>
              <a:rPr lang="en-US" dirty="0"/>
              <a:t>If you don’t practice, you won’t learn, really!</a:t>
            </a:r>
          </a:p>
          <a:p>
            <a:r>
              <a:rPr lang="en-US" b="1" dirty="0">
                <a:solidFill>
                  <a:srgbClr val="FFFF00"/>
                </a:solidFill>
              </a:rPr>
              <a:t>Very short turnaround! </a:t>
            </a:r>
            <a:r>
              <a:rPr lang="en-US" dirty="0"/>
              <a:t>Gives you some sense of the pace for Part II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</p:spTree>
    <p:extLst>
      <p:ext uri="{BB962C8B-B14F-4D97-AF65-F5344CB8AC3E}">
        <p14:creationId xmlns:p14="http://schemas.microsoft.com/office/powerpoint/2010/main" val="1191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90A45-EB20-4FA1-8D8E-2D44ED4E2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228599"/>
            <a:ext cx="6437348" cy="4828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A56F7-C95C-4E40-8F65-199C39286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933"/>
            <a:ext cx="6400800" cy="4800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4B168-AC0F-483B-AAA1-4C5270035B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04900"/>
            <a:ext cx="7213600" cy="541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D6554-562C-462C-A500-3303CA8BA1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700" y="1115060"/>
            <a:ext cx="73914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B6B39-1E50-4035-9B47-D54394C1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5005274" cy="531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be </a:t>
            </a:r>
            <a:r>
              <a:rPr lang="en-US" dirty="0" err="1"/>
              <a:t>EvaluateD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F68BA-564D-4328-A17A-2DBF4483FF3B}"/>
              </a:ext>
            </a:extLst>
          </p:cNvPr>
          <p:cNvSpPr/>
          <p:nvPr/>
        </p:nvSpPr>
        <p:spPr>
          <a:xfrm>
            <a:off x="5242110" y="4180930"/>
            <a:ext cx="533400" cy="1828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2376C-D270-42C8-B6EF-DB901E163E9A}"/>
              </a:ext>
            </a:extLst>
          </p:cNvPr>
          <p:cNvSpPr/>
          <p:nvPr/>
        </p:nvSpPr>
        <p:spPr>
          <a:xfrm>
            <a:off x="1447800" y="1549772"/>
            <a:ext cx="3094336" cy="8584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39D8B-AC03-422F-900B-BECC89780817}"/>
              </a:ext>
            </a:extLst>
          </p:cNvPr>
          <p:cNvSpPr/>
          <p:nvPr/>
        </p:nvSpPr>
        <p:spPr>
          <a:xfrm>
            <a:off x="1524000" y="2759034"/>
            <a:ext cx="2971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BA1400-6445-417D-AECD-3D2A2D328CF2}"/>
              </a:ext>
            </a:extLst>
          </p:cNvPr>
          <p:cNvSpPr/>
          <p:nvPr/>
        </p:nvSpPr>
        <p:spPr>
          <a:xfrm>
            <a:off x="2286000" y="6058411"/>
            <a:ext cx="2209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AE152-55F1-4152-B069-C8F1B246FE9B}"/>
              </a:ext>
            </a:extLst>
          </p:cNvPr>
          <p:cNvSpPr/>
          <p:nvPr/>
        </p:nvSpPr>
        <p:spPr>
          <a:xfrm>
            <a:off x="4008736" y="3855996"/>
            <a:ext cx="533400" cy="213545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14A-3F43-4E5C-8378-0F630C4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3616-09CD-4092-9DB8-E73ABBB52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 recording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sure to mute yourself</a:t>
            </a:r>
          </a:p>
          <a:p>
            <a:pPr lvl="1"/>
            <a:r>
              <a:rPr lang="en-US" dirty="0"/>
              <a:t>Unless you have questions</a:t>
            </a:r>
            <a:br>
              <a:rPr lang="en-US" dirty="0"/>
            </a:br>
            <a:r>
              <a:rPr lang="en-US" dirty="0"/>
              <a:t>(which are welcomed!)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are welcome to share video</a:t>
            </a:r>
          </a:p>
          <a:p>
            <a:pPr lvl="1"/>
            <a:r>
              <a:rPr lang="en-US" dirty="0"/>
              <a:t>But not compulsory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EA6B-C87A-4F57-A2B9-AA4D3126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7409199" cy="246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51408-5688-462A-A6F9-278BDF8613ED}"/>
              </a:ext>
            </a:extLst>
          </p:cNvPr>
          <p:cNvSpPr/>
          <p:nvPr/>
        </p:nvSpPr>
        <p:spPr>
          <a:xfrm>
            <a:off x="7590798" y="362144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FA1F-F603-4A4A-B002-274D066E0CA9}"/>
              </a:ext>
            </a:extLst>
          </p:cNvPr>
          <p:cNvSpPr/>
          <p:nvPr/>
        </p:nvSpPr>
        <p:spPr>
          <a:xfrm>
            <a:off x="4157351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7184-EB3A-479F-93A9-9A9E91F68220}"/>
              </a:ext>
            </a:extLst>
          </p:cNvPr>
          <p:cNvSpPr/>
          <p:nvPr/>
        </p:nvSpPr>
        <p:spPr>
          <a:xfrm>
            <a:off x="4724400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3EEDB-2CCD-4ADC-A0F5-4AEAF2EB8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763524"/>
            <a:ext cx="11538857" cy="53309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71A264F-39F8-47BC-8FBF-60B5BFEB3C75}"/>
              </a:ext>
            </a:extLst>
          </p:cNvPr>
          <p:cNvSpPr/>
          <p:nvPr/>
        </p:nvSpPr>
        <p:spPr>
          <a:xfrm>
            <a:off x="7772400" y="1295400"/>
            <a:ext cx="1066800" cy="9144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3A4BA-8913-40F0-9C77-7EFA83913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5" t="9524" r="23750" b="72998"/>
          <a:stretch/>
        </p:blipFill>
        <p:spPr>
          <a:xfrm>
            <a:off x="7368561" y="2286000"/>
            <a:ext cx="4253753" cy="2892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320BC01-EAA2-4C52-833B-0F3AFA37E37B}"/>
              </a:ext>
            </a:extLst>
          </p:cNvPr>
          <p:cNvSpPr/>
          <p:nvPr/>
        </p:nvSpPr>
        <p:spPr>
          <a:xfrm>
            <a:off x="5929086" y="2057400"/>
            <a:ext cx="1066800" cy="19812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4EA83-2C1B-428D-AD8B-AF4B29387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9" t="29989" r="44057" b="45712"/>
          <a:stretch/>
        </p:blipFill>
        <p:spPr>
          <a:xfrm>
            <a:off x="2831260" y="914400"/>
            <a:ext cx="3124200" cy="531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5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F0706B9B-6479-49AE-926B-32B50E5D8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1" t="12766" r="14047"/>
          <a:stretch/>
        </p:blipFill>
        <p:spPr>
          <a:xfrm>
            <a:off x="228600" y="204226"/>
            <a:ext cx="8656352" cy="4550134"/>
          </a:xfr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0D958F-75AB-4034-8858-3CA7477ECC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4292" r="25625" b="-1406"/>
          <a:stretch/>
        </p:blipFill>
        <p:spPr>
          <a:xfrm>
            <a:off x="4281192" y="569540"/>
            <a:ext cx="7399710" cy="50692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0B41C5-486A-4BF1-B833-B106EFEB5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t="14827" r="5626"/>
          <a:stretch/>
        </p:blipFill>
        <p:spPr>
          <a:xfrm>
            <a:off x="1219200" y="1647473"/>
            <a:ext cx="9525000" cy="479755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187DB77-3E7E-4EE3-A804-DA66FA116DC3}"/>
              </a:ext>
            </a:extLst>
          </p:cNvPr>
          <p:cNvSpPr/>
          <p:nvPr/>
        </p:nvSpPr>
        <p:spPr>
          <a:xfrm rot="19968247">
            <a:off x="2375944" y="2236966"/>
            <a:ext cx="6248400" cy="1905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Quite a bit of work!</a:t>
            </a:r>
          </a:p>
        </p:txBody>
      </p:sp>
    </p:spTree>
    <p:extLst>
      <p:ext uri="{BB962C8B-B14F-4D97-AF65-F5344CB8AC3E}">
        <p14:creationId xmlns:p14="http://schemas.microsoft.com/office/powerpoint/2010/main" val="35769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64823-6966-4CAF-AD55-E320FFE35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13" y="1600200"/>
            <a:ext cx="9274160" cy="4284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731A-4215-4520-A7C9-6DD5F2B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… and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A7135-73C2-489A-8F59-E0F54374EA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9778"/>
            <a:ext cx="8570026" cy="3959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C26EC-7B86-41AA-A79F-225DD65E4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21" y="454210"/>
            <a:ext cx="9545779" cy="441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4AA7A-0F61-417D-A7BD-CAE0039ED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97" y="2341755"/>
            <a:ext cx="8975606" cy="4146730"/>
          </a:xfrm>
          <a:prstGeom prst="rect">
            <a:avLst/>
          </a:prstGeom>
        </p:spPr>
      </p:pic>
      <p:pic>
        <p:nvPicPr>
          <p:cNvPr id="15" name="20240720_101517">
            <a:hlinkClick r:id="" action="ppaction://media"/>
            <a:extLst>
              <a:ext uri="{FF2B5EF4-FFF2-40B4-BE49-F238E27FC236}">
                <a16:creationId xmlns:a16="http://schemas.microsoft.com/office/drawing/2014/main" id="{3068FF2B-BFC8-4C5A-A0AD-50092A153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9488" y="283816"/>
            <a:ext cx="11199193" cy="62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teach based on: </a:t>
            </a:r>
          </a:p>
          <a:p>
            <a:pPr lvl="1"/>
            <a:r>
              <a:rPr lang="en-US" dirty="0"/>
              <a:t>Showing and demonstrating examples (</a:t>
            </a:r>
            <a:r>
              <a:rPr lang="en-US" dirty="0" err="1"/>
              <a:t>ppts</a:t>
            </a:r>
            <a:r>
              <a:rPr lang="en-US" dirty="0"/>
              <a:t> when appropriate)</a:t>
            </a:r>
          </a:p>
          <a:p>
            <a:pPr lvl="1"/>
            <a:r>
              <a:rPr lang="en-US" dirty="0"/>
              <a:t>Referring to lecture notes explaining the examples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Receiving questions/comments from you</a:t>
            </a:r>
            <a:r>
              <a:rPr lang="en-US" dirty="0"/>
              <a:t>!!</a:t>
            </a:r>
          </a:p>
          <a:p>
            <a:r>
              <a:rPr lang="en-US" dirty="0"/>
              <a:t>You are responsible to learn by:</a:t>
            </a:r>
          </a:p>
          <a:p>
            <a:pPr lvl="1"/>
            <a:r>
              <a:rPr lang="en-US" dirty="0"/>
              <a:t>Following the examples in class [</a:t>
            </a:r>
            <a:r>
              <a:rPr lang="en-US" b="1" dirty="0">
                <a:solidFill>
                  <a:srgbClr val="FFFF00"/>
                </a:solidFill>
              </a:rPr>
              <a:t>ASK questions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Understanding the concepts behind the examples</a:t>
            </a:r>
          </a:p>
          <a:p>
            <a:pPr lvl="1"/>
            <a:r>
              <a:rPr lang="en-US" dirty="0"/>
              <a:t>Practicing and reviewing the concepts/skills by hands-on exercises</a:t>
            </a:r>
          </a:p>
          <a:p>
            <a:pPr lvl="1"/>
            <a:r>
              <a:rPr lang="en-US" dirty="0"/>
              <a:t>Remember to ask questions: </a:t>
            </a:r>
          </a:p>
          <a:p>
            <a:pPr lvl="2"/>
            <a:r>
              <a:rPr lang="en-US" dirty="0"/>
              <a:t>Unmute and speak!</a:t>
            </a:r>
          </a:p>
          <a:p>
            <a:pPr lvl="2"/>
            <a:r>
              <a:rPr lang="en-US" dirty="0"/>
              <a:t>Type in Chat and annotate “Q” (anywhere)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93341-7C0E-4E7C-9045-A7415A69B793}"/>
              </a:ext>
            </a:extLst>
          </p:cNvPr>
          <p:cNvSpPr txBox="1">
            <a:spLocks/>
          </p:cNvSpPr>
          <p:nvPr/>
        </p:nvSpPr>
        <p:spPr>
          <a:xfrm>
            <a:off x="1524000" y="3625850"/>
            <a:ext cx="8382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My questions for you: … so far in our class …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have you learned?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is the single most important thing you have learned?</a:t>
            </a:r>
          </a:p>
        </p:txBody>
      </p:sp>
    </p:spTree>
    <p:extLst>
      <p:ext uri="{BB962C8B-B14F-4D97-AF65-F5344CB8AC3E}">
        <p14:creationId xmlns:p14="http://schemas.microsoft.com/office/powerpoint/2010/main" val="1586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How to do well in class</a:t>
            </a:r>
          </a:p>
          <a:p>
            <a:pPr fontAlgn="ctr"/>
            <a:r>
              <a:rPr lang="en-US" b="1" dirty="0">
                <a:solidFill>
                  <a:srgbClr val="FFFF00"/>
                </a:solidFill>
              </a:rPr>
              <a:t>Example</a:t>
            </a:r>
          </a:p>
          <a:p>
            <a:pPr lvl="1" fontAlgn="ctr"/>
            <a:r>
              <a:rPr lang="en-US" dirty="0">
                <a:solidFill>
                  <a:srgbClr val="FFFF00"/>
                </a:solidFill>
              </a:rPr>
              <a:t>How I teach what we will learn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6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… Let us begin …</a:t>
            </a:r>
          </a:p>
        </p:txBody>
      </p:sp>
    </p:spTree>
    <p:extLst>
      <p:ext uri="{BB962C8B-B14F-4D97-AF65-F5344CB8AC3E}">
        <p14:creationId xmlns:p14="http://schemas.microsoft.com/office/powerpoint/2010/main" val="37013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https://myuwbclasses.github.io/IntroGameDev-NUS/</a:t>
            </a:r>
          </a:p>
        </p:txBody>
      </p:sp>
    </p:spTree>
    <p:extLst>
      <p:ext uri="{BB962C8B-B14F-4D97-AF65-F5344CB8AC3E}">
        <p14:creationId xmlns:p14="http://schemas.microsoft.com/office/powerpoint/2010/main" val="194566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F45-BF86-4824-8D4D-ADAE32D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… Zoom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F8CB5-AE6D-46A5-A3B9-E5041368D3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annotate</a:t>
            </a:r>
          </a:p>
          <a:p>
            <a:pPr lvl="1"/>
            <a:r>
              <a:rPr lang="en-US" dirty="0"/>
              <a:t>Change draw color</a:t>
            </a:r>
          </a:p>
          <a:p>
            <a:pPr lvl="1"/>
            <a:r>
              <a:rPr lang="en-US" dirty="0"/>
              <a:t>Change draw 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annotate on this slide by drawing a check mark in your </a:t>
            </a:r>
            <a:r>
              <a:rPr lang="en-US" dirty="0" err="1"/>
              <a:t>favorate</a:t>
            </a:r>
            <a:r>
              <a:rPr lang="en-US" dirty="0"/>
              <a:t> color:</a:t>
            </a:r>
            <a:endParaRPr lang="en-US" sz="4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It’s OK … I can clear everything!</a:t>
            </a:r>
          </a:p>
          <a:p>
            <a:r>
              <a:rPr lang="en-US" dirty="0"/>
              <a:t>Suggestion on asking question (you can simply un-mute and ask!), or … </a:t>
            </a:r>
            <a:endParaRPr lang="en-US" b="1" dirty="0"/>
          </a:p>
          <a:p>
            <a:pPr lvl="1"/>
            <a:r>
              <a:rPr lang="en-US" dirty="0"/>
              <a:t>Type in your questions in </a:t>
            </a:r>
            <a:r>
              <a:rPr lang="en-US" b="1" dirty="0"/>
              <a:t>Chat</a:t>
            </a:r>
            <a:r>
              <a:rPr lang="en-US" dirty="0"/>
              <a:t> (Chinese is ok), and </a:t>
            </a:r>
          </a:p>
          <a:p>
            <a:pPr lvl="1"/>
            <a:r>
              <a:rPr lang="en-US" dirty="0"/>
              <a:t>Write/Annotate a “Q” on share screen (Anywhere is fine) so that I won’t miss your question</a:t>
            </a:r>
          </a:p>
          <a:p>
            <a:r>
              <a:rPr lang="en-US" dirty="0"/>
              <a:t>How to exit from annotation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FF073-51DE-45E9-B39F-A7E52856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62000"/>
            <a:ext cx="7658100" cy="251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C5C9-E961-4439-AA84-8211B656F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50000" r="7168" b="25000"/>
          <a:stretch/>
        </p:blipFill>
        <p:spPr>
          <a:xfrm>
            <a:off x="4742574" y="2048773"/>
            <a:ext cx="57912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9DF7F-6BF0-4857-AF06-DF4C5F7D9AAA}"/>
              </a:ext>
            </a:extLst>
          </p:cNvPr>
          <p:cNvSpPr/>
          <p:nvPr/>
        </p:nvSpPr>
        <p:spPr>
          <a:xfrm>
            <a:off x="7866774" y="838199"/>
            <a:ext cx="1582026" cy="102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E5BBD-A04F-42CF-A072-CC11586FBFD8}"/>
              </a:ext>
            </a:extLst>
          </p:cNvPr>
          <p:cNvSpPr/>
          <p:nvPr/>
        </p:nvSpPr>
        <p:spPr>
          <a:xfrm>
            <a:off x="7942974" y="1344019"/>
            <a:ext cx="1447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D295F-0B5D-4619-BAD6-30D07C8415D5}"/>
              </a:ext>
            </a:extLst>
          </p:cNvPr>
          <p:cNvSpPr/>
          <p:nvPr/>
        </p:nvSpPr>
        <p:spPr>
          <a:xfrm>
            <a:off x="10134599" y="2021881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0C1C-895D-488C-9D19-EAFBE7F006CC}"/>
              </a:ext>
            </a:extLst>
          </p:cNvPr>
          <p:cNvSpPr/>
          <p:nvPr/>
        </p:nvSpPr>
        <p:spPr>
          <a:xfrm>
            <a:off x="7357702" y="3495194"/>
            <a:ext cx="6890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√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40076-87D2-4A18-BE36-E1E1D0A734D2}"/>
              </a:ext>
            </a:extLst>
          </p:cNvPr>
          <p:cNvSpPr/>
          <p:nvPr/>
        </p:nvSpPr>
        <p:spPr>
          <a:xfrm>
            <a:off x="7800536" y="201353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4C009-ADC1-4040-B0B6-C413E873E54F}"/>
              </a:ext>
            </a:extLst>
          </p:cNvPr>
          <p:cNvSpPr/>
          <p:nvPr/>
        </p:nvSpPr>
        <p:spPr>
          <a:xfrm>
            <a:off x="5801162" y="2021880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animBg="1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/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/>
              <a:t>T</a:t>
            </a:r>
            <a:r>
              <a:rPr lang="en-US" dirty="0"/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/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/>
              <a:t>How to do well in class</a:t>
            </a:r>
          </a:p>
          <a:p>
            <a:pPr fontAlgn="ctr"/>
            <a:r>
              <a:rPr lang="en-US" b="1" dirty="0"/>
              <a:t>Example</a:t>
            </a:r>
          </a:p>
          <a:p>
            <a:pPr lvl="1" fontAlgn="ctr"/>
            <a:r>
              <a:rPr lang="en-US" dirty="0"/>
              <a:t>How I teach what we will learn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6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566400" cy="1143000"/>
          </a:xfrm>
        </p:spPr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600200" y="1499655"/>
            <a:ext cx="2743199" cy="39624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四川大学 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同济大学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浙江大学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财经</a:t>
            </a:r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大学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中央财经大学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中国计量大学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80601" y="1481005"/>
            <a:ext cx="25908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华中农业大学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上海海事大学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华南理工大学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南方科技大学 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电子科技大学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45025" y="1488465"/>
            <a:ext cx="41419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宁波诺丁汉大学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哈尔滨工业大学（深圳）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Amsterdam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Birmingham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California, Irvine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2800" y="5495260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Did I miss anyone?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Put a mark (annotate) besides your school, or write your school’s name if I missed you!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8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YOu</a:t>
            </a:r>
            <a:r>
              <a:rPr lang="en-US" dirty="0"/>
              <a:t> and I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8839200" cy="4876800"/>
          </a:xfrm>
        </p:spPr>
        <p:txBody>
          <a:bodyPr>
            <a:normAutofit/>
          </a:bodyPr>
          <a:lstStyle/>
          <a:p>
            <a:r>
              <a:rPr lang="en-US" dirty="0"/>
              <a:t>Where are we from what language do we speak?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China (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Chinese 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 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中文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 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)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Hahasa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Indonesian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Netherlands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Dutch? French? German? </a:t>
            </a:r>
            <a:r>
              <a:rPr lang="en-US" altLang="zh-CN" dirty="0" err="1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Petjo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?</a:t>
            </a:r>
            <a:endParaRPr lang="en-US" altLang="zh-CN" dirty="0">
              <a:latin typeface="+mn-ea"/>
              <a:cs typeface="FreesiaUPC" panose="020B0604020202020204" pitchFamily="34" charset="-34"/>
            </a:endParaRPr>
          </a:p>
          <a:p>
            <a:r>
              <a:rPr lang="en-US" b="1" dirty="0"/>
              <a:t>Me</a:t>
            </a:r>
            <a:r>
              <a:rPr lang="en-US" dirty="0"/>
              <a:t>: University of Washington Bothell: </a:t>
            </a:r>
            <a:r>
              <a:rPr lang="zh-TW" altLang="en-US" dirty="0"/>
              <a:t>华盛顿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大学  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华</a:t>
            </a:r>
            <a:r>
              <a:rPr lang="zh-CN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大</a:t>
            </a:r>
            <a:r>
              <a:rPr lang="en-US" altLang="zh-CN" dirty="0">
                <a:latin typeface="FreesiaUPC" panose="020B0604020202020204" pitchFamily="34" charset="-34"/>
                <a:cs typeface="FreesiaUPC" panose="020B0604020202020204" pitchFamily="34" charset="-34"/>
              </a:rPr>
              <a:t>) </a:t>
            </a:r>
            <a:r>
              <a:rPr lang="en-US" dirty="0"/>
              <a:t>Bothell</a:t>
            </a:r>
            <a:r>
              <a:rPr lang="zh-TW" altLang="en-US" dirty="0">
                <a:latin typeface="FreesiaUPC" panose="020B0604020202020204" pitchFamily="34" charset="-34"/>
                <a:cs typeface="FreesiaUPC" panose="020B0604020202020204" pitchFamily="34" charset="-34"/>
              </a:rPr>
              <a:t>分校</a:t>
            </a:r>
            <a:endParaRPr lang="en-US" altLang="zh-TW" dirty="0"/>
          </a:p>
          <a:p>
            <a:pPr lvl="1"/>
            <a:r>
              <a:rPr lang="en-US" altLang="zh-TW" dirty="0"/>
              <a:t>Do not confuse with the UW Seattle Campus</a:t>
            </a:r>
          </a:p>
          <a:p>
            <a:pPr lvl="1"/>
            <a:r>
              <a:rPr lang="en-US" altLang="zh-TW" dirty="0"/>
              <a:t>Countries: China (Taiwan), Singapore, Canada, US  [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中国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(</a:t>
            </a:r>
            <a:r>
              <a:rPr lang="zh-TW" altLang="en-US" dirty="0"/>
              <a:t>台灣</a:t>
            </a:r>
            <a:r>
              <a:rPr lang="en-US" altLang="zh-TW" dirty="0"/>
              <a:t>), </a:t>
            </a:r>
            <a:r>
              <a:rPr lang="zh-TW" altLang="en-US" dirty="0"/>
              <a:t>新加坡</a:t>
            </a:r>
            <a:r>
              <a:rPr lang="en-US" altLang="zh-TW" dirty="0"/>
              <a:t>, </a:t>
            </a:r>
            <a:r>
              <a:rPr lang="zh-TW" altLang="en-US" dirty="0"/>
              <a:t>加拿大</a:t>
            </a:r>
            <a:r>
              <a:rPr lang="en-US" altLang="zh-TW" dirty="0"/>
              <a:t>, </a:t>
            </a:r>
            <a:r>
              <a:rPr lang="zh-TW" altLang="en-US" dirty="0"/>
              <a:t>美国</a:t>
            </a:r>
            <a:r>
              <a:rPr lang="en-US" altLang="zh-TW" dirty="0"/>
              <a:t>]</a:t>
            </a:r>
          </a:p>
          <a:p>
            <a:pPr lvl="1"/>
            <a:r>
              <a:rPr lang="en-US" altLang="zh-TW" dirty="0"/>
              <a:t>Languages: </a:t>
            </a:r>
          </a:p>
          <a:p>
            <a:pPr lvl="2"/>
            <a:r>
              <a:rPr lang="en-US" altLang="zh-TW" dirty="0"/>
              <a:t>A little English [</a:t>
            </a:r>
            <a:r>
              <a:rPr lang="zh-TW" altLang="en-US" dirty="0"/>
              <a:t>一点儿英语</a:t>
            </a:r>
            <a:r>
              <a:rPr lang="en-US" altLang="zh-TW" dirty="0"/>
              <a:t>]</a:t>
            </a:r>
          </a:p>
          <a:p>
            <a:pPr lvl="2"/>
            <a:r>
              <a:rPr lang="en-US" altLang="zh-TW" dirty="0"/>
              <a:t>A little Chinese [</a:t>
            </a:r>
            <a:r>
              <a:rPr lang="zh-TW" altLang="en-US" dirty="0"/>
              <a:t>一点儿</a:t>
            </a:r>
            <a:r>
              <a:rPr lang="zh-TW" altLang="en-US" dirty="0">
                <a:latin typeface="+mn-ea"/>
                <a:cs typeface="FreesiaUPC" panose="020B0604020202020204" pitchFamily="34" charset="-34"/>
              </a:rPr>
              <a:t>普通话 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(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Mandarin)</a:t>
            </a:r>
            <a:r>
              <a:rPr lang="zh-CN" altLang="en-US" dirty="0">
                <a:latin typeface="+mn-ea"/>
                <a:cs typeface="FreesiaUPC" panose="020B0604020202020204" pitchFamily="34" charset="-34"/>
              </a:rPr>
              <a:t>，</a:t>
            </a:r>
            <a:r>
              <a:rPr lang="zh-TW" altLang="en-US" dirty="0"/>
              <a:t>一点儿广东话 </a:t>
            </a:r>
            <a:r>
              <a:rPr lang="en-US" altLang="zh-TW" dirty="0"/>
              <a:t>(Cantonese)</a:t>
            </a:r>
            <a:r>
              <a:rPr lang="en-US" altLang="zh-TW" dirty="0">
                <a:latin typeface="+mn-ea"/>
                <a:cs typeface="FreesiaUPC" panose="020B0604020202020204" pitchFamily="34" charset="-34"/>
              </a:rPr>
              <a:t>]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Most Important: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dirty="0"/>
              <a:t>Why are you here?</a:t>
            </a:r>
          </a:p>
          <a:p>
            <a:pPr lvl="1"/>
            <a:r>
              <a:rPr lang="en-US" altLang="zh-TW" dirty="0"/>
              <a:t>For fun?  … FUN? heard of Beaches? Or Swimming Pools?</a:t>
            </a:r>
          </a:p>
          <a:p>
            <a:pPr lvl="1"/>
            <a:r>
              <a:rPr lang="en-US" altLang="zh-TW" dirty="0"/>
              <a:t>To learn? </a:t>
            </a:r>
          </a:p>
          <a:p>
            <a:r>
              <a:rPr lang="en-US" dirty="0"/>
              <a:t>WHAT do you want to learn?</a:t>
            </a:r>
          </a:p>
          <a:p>
            <a:pPr lvl="1"/>
            <a:r>
              <a:rPr lang="en-US" dirty="0"/>
              <a:t>Singapore culture?</a:t>
            </a:r>
          </a:p>
          <a:p>
            <a:pPr lvl="1"/>
            <a:r>
              <a:rPr lang="en-US" dirty="0"/>
              <a:t>English?</a:t>
            </a:r>
          </a:p>
          <a:p>
            <a:pPr lvl="1"/>
            <a:r>
              <a:rPr lang="en-US" dirty="0"/>
              <a:t>Videogames development and something about game engine?</a:t>
            </a:r>
          </a:p>
          <a:p>
            <a:pPr lvl="1"/>
            <a:r>
              <a:rPr lang="en-US" dirty="0"/>
              <a:t>Software development?</a:t>
            </a:r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rgbClr val="FFFF00"/>
                </a:solidFill>
              </a:rPr>
              <a:t>other cultures teach and learn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Culture: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HELP ME: </a:t>
            </a:r>
            <a:r>
              <a:rPr lang="en-US" sz="2800" dirty="0"/>
              <a:t>Take charge of your learning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u="sng" dirty="0"/>
              <a:t>Actively</a:t>
            </a:r>
            <a:r>
              <a:rPr lang="en-US" sz="2800" dirty="0"/>
              <a:t>!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Single most important </a:t>
            </a:r>
            <a:r>
              <a:rPr lang="en-US" dirty="0"/>
              <a:t>responsibility as a student: Ask me questions!! </a:t>
            </a:r>
          </a:p>
          <a:p>
            <a:pPr lvl="1"/>
            <a:r>
              <a:rPr lang="en-US" b="1" u="sng" dirty="0"/>
              <a:t>YES </a:t>
            </a:r>
            <a:r>
              <a:rPr lang="en-US" dirty="0"/>
              <a:t>I mean during class, interrupt me and ask any questions you may have!</a:t>
            </a:r>
          </a:p>
          <a:p>
            <a:pPr lvl="1"/>
            <a:r>
              <a:rPr lang="en-US" dirty="0"/>
              <a:t>!!PLEASE!!</a:t>
            </a:r>
          </a:p>
          <a:p>
            <a:r>
              <a:rPr lang="en-US" dirty="0"/>
              <a:t>Answer my questions in class, unmute and answer, or type in Chat</a:t>
            </a:r>
          </a:p>
          <a:p>
            <a:r>
              <a:rPr lang="en-US" dirty="0"/>
              <a:t>Stop me:</a:t>
            </a:r>
          </a:p>
          <a:p>
            <a:pPr lvl="1"/>
            <a:r>
              <a:rPr lang="en-US" dirty="0"/>
              <a:t>When I go too fast!</a:t>
            </a:r>
          </a:p>
          <a:p>
            <a:pPr lvl="1"/>
            <a:r>
              <a:rPr lang="en-US" dirty="0"/>
              <a:t>When I teach things you already know!</a:t>
            </a:r>
          </a:p>
          <a:p>
            <a:r>
              <a:rPr lang="en-US" dirty="0"/>
              <a:t>Guide me!</a:t>
            </a:r>
          </a:p>
          <a:p>
            <a:r>
              <a:rPr lang="en-US" dirty="0"/>
              <a:t>You and I: we are here to have fun! </a:t>
            </a:r>
          </a:p>
          <a:p>
            <a:r>
              <a:rPr lang="en-US" dirty="0"/>
              <a:t>Let’s learn together!</a:t>
            </a:r>
          </a:p>
        </p:txBody>
      </p:sp>
    </p:spTree>
    <p:extLst>
      <p:ext uri="{BB962C8B-B14F-4D97-AF65-F5344CB8AC3E}">
        <p14:creationId xmlns:p14="http://schemas.microsoft.com/office/powerpoint/2010/main" val="20120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Most Important: your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C++? C#? Java? PHP? Ruby?</a:t>
            </a:r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dirty="0"/>
              <a:t>Object Oriented Programming? Data structures? Operating Systems? </a:t>
            </a:r>
          </a:p>
          <a:p>
            <a:r>
              <a:rPr lang="en-US" dirty="0"/>
              <a:t>Graphics User Interface (GUI) Programming? </a:t>
            </a:r>
          </a:p>
          <a:p>
            <a:pPr lvl="1"/>
            <a:r>
              <a:rPr lang="en-US" dirty="0"/>
              <a:t>Swing? WPF?</a:t>
            </a:r>
          </a:p>
          <a:p>
            <a:r>
              <a:rPr lang="en-US" dirty="0"/>
              <a:t>Computer Graphics?</a:t>
            </a:r>
          </a:p>
          <a:p>
            <a:pPr lvl="1"/>
            <a:r>
              <a:rPr lang="en-US" dirty="0"/>
              <a:t>D3D? OpenGL? WebGL?</a:t>
            </a:r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4525</TotalTime>
  <Words>2017</Words>
  <Application>Microsoft Office PowerPoint</Application>
  <PresentationFormat>Widescreen</PresentationFormat>
  <Paragraphs>303</Paragraphs>
  <Slides>28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方正姚体</vt:lpstr>
      <vt:lpstr>Microsoft JhengHei</vt:lpstr>
      <vt:lpstr>Microsoft JhengHei</vt:lpstr>
      <vt:lpstr>Microsoft YaHei</vt:lpstr>
      <vt:lpstr>宋体</vt:lpstr>
      <vt:lpstr>Arial</vt:lpstr>
      <vt:lpstr>Arial Narrow</vt:lpstr>
      <vt:lpstr>Calibri</vt:lpstr>
      <vt:lpstr>FreesiaUPC</vt:lpstr>
      <vt:lpstr>Wingdings</vt:lpstr>
      <vt:lpstr>Horizon</vt:lpstr>
      <vt:lpstr>Summer Fun:   Introduction to  2D Game Development</vt:lpstr>
      <vt:lpstr>Reminder</vt:lpstr>
      <vt:lpstr>Technology … Zoom</vt:lpstr>
      <vt:lpstr>Today’s Agenda</vt:lpstr>
      <vt:lpstr>Most Importantly: You?</vt:lpstr>
      <vt:lpstr>More About YOu and I … </vt:lpstr>
      <vt:lpstr>Second Most Important: WHY?</vt:lpstr>
      <vt:lpstr>A Word about Culture:</vt:lpstr>
      <vt:lpstr>Third Most Important: your background</vt:lpstr>
      <vt:lpstr>your background: my expectations/Hope</vt:lpstr>
      <vt:lpstr>A Word about me … </vt:lpstr>
      <vt:lpstr>Summary of you and I</vt:lpstr>
      <vt:lpstr>Now this class:</vt:lpstr>
      <vt:lpstr>THIS CLASS</vt:lpstr>
      <vt:lpstr>THIS CLASS</vt:lpstr>
      <vt:lpstr>Part I (25th May): Game Engine and Game Components</vt:lpstr>
      <vt:lpstr>Part II (July): Build an Awesome Game</vt:lpstr>
      <vt:lpstr>Part II (July): Build an Awesome Game</vt:lpstr>
      <vt:lpstr>How you Will be EvaluateD</vt:lpstr>
      <vt:lpstr>While Taking this class …</vt:lpstr>
      <vt:lpstr>While Taking this class …</vt:lpstr>
      <vt:lpstr>PowerPoint Presentation</vt:lpstr>
      <vt:lpstr>Work Hard … and … </vt:lpstr>
      <vt:lpstr>Teaching and Learning</vt:lpstr>
      <vt:lpstr>PowerPoint Presentation</vt:lpstr>
      <vt:lpstr>Today’s 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Fun:   Introdu ction to  2D Game Engine Development</dc:title>
  <dc:creator>Kelvin Sung</dc:creator>
  <cp:lastModifiedBy>Kelvin Sung</cp:lastModifiedBy>
  <cp:revision>656</cp:revision>
  <dcterms:created xsi:type="dcterms:W3CDTF">2006-08-16T00:00:00Z</dcterms:created>
  <dcterms:modified xsi:type="dcterms:W3CDTF">2025-05-06T23:20:48Z</dcterms:modified>
</cp:coreProperties>
</file>